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1" r:id="rId3"/>
    <p:sldId id="263" r:id="rId4"/>
    <p:sldId id="272" r:id="rId5"/>
    <p:sldId id="273" r:id="rId6"/>
    <p:sldId id="268" r:id="rId7"/>
    <p:sldId id="262" r:id="rId8"/>
    <p:sldId id="282" r:id="rId9"/>
    <p:sldId id="279" r:id="rId10"/>
    <p:sldId id="278" r:id="rId11"/>
    <p:sldId id="264" r:id="rId12"/>
    <p:sldId id="265" r:id="rId13"/>
    <p:sldId id="266" r:id="rId14"/>
    <p:sldId id="267" r:id="rId15"/>
    <p:sldId id="277" r:id="rId16"/>
    <p:sldId id="260" r:id="rId17"/>
    <p:sldId id="269" r:id="rId18"/>
    <p:sldId id="270" r:id="rId19"/>
    <p:sldId id="271" r:id="rId20"/>
    <p:sldId id="274" r:id="rId21"/>
    <p:sldId id="280" r:id="rId22"/>
    <p:sldId id="275" r:id="rId23"/>
  </p:sldIdLst>
  <p:sldSz cx="9144000" cy="6858000" type="screen4x3"/>
  <p:notesSz cx="6797675" cy="9926638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9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8A5C-87EA-E54D-ACB9-831096C08C2C}" type="datetimeFigureOut">
              <a:rPr lang="de-DE" smtClean="0"/>
              <a:pPr/>
              <a:t>21.06.2016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4B7B-5F3E-2D47-8325-84F39A1DEC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8A5C-87EA-E54D-ACB9-831096C08C2C}" type="datetimeFigureOut">
              <a:rPr lang="de-DE" smtClean="0"/>
              <a:pPr/>
              <a:t>21.06.2016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4B7B-5F3E-2D47-8325-84F39A1DEC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8A5C-87EA-E54D-ACB9-831096C08C2C}" type="datetimeFigureOut">
              <a:rPr lang="de-DE" smtClean="0"/>
              <a:pPr/>
              <a:t>21.06.2016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4B7B-5F3E-2D47-8325-84F39A1DEC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8A5C-87EA-E54D-ACB9-831096C08C2C}" type="datetimeFigureOut">
              <a:rPr lang="de-DE" smtClean="0"/>
              <a:pPr/>
              <a:t>21.06.2016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4B7B-5F3E-2D47-8325-84F39A1DEC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8A5C-87EA-E54D-ACB9-831096C08C2C}" type="datetimeFigureOut">
              <a:rPr lang="de-DE" smtClean="0"/>
              <a:pPr/>
              <a:t>21.06.2016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4B7B-5F3E-2D47-8325-84F39A1DEC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8A5C-87EA-E54D-ACB9-831096C08C2C}" type="datetimeFigureOut">
              <a:rPr lang="de-DE" smtClean="0"/>
              <a:pPr/>
              <a:t>21.06.2016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4B7B-5F3E-2D47-8325-84F39A1DEC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8A5C-87EA-E54D-ACB9-831096C08C2C}" type="datetimeFigureOut">
              <a:rPr lang="de-DE" smtClean="0"/>
              <a:pPr/>
              <a:t>21.06.2016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4B7B-5F3E-2D47-8325-84F39A1DEC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8A5C-87EA-E54D-ACB9-831096C08C2C}" type="datetimeFigureOut">
              <a:rPr lang="de-DE" smtClean="0"/>
              <a:pPr/>
              <a:t>21.06.2016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4B7B-5F3E-2D47-8325-84F39A1DEC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8A5C-87EA-E54D-ACB9-831096C08C2C}" type="datetimeFigureOut">
              <a:rPr lang="de-DE" smtClean="0"/>
              <a:pPr/>
              <a:t>21.06.2016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4B7B-5F3E-2D47-8325-84F39A1DEC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8A5C-87EA-E54D-ACB9-831096C08C2C}" type="datetimeFigureOut">
              <a:rPr lang="de-DE" smtClean="0"/>
              <a:pPr/>
              <a:t>21.06.2016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4B7B-5F3E-2D47-8325-84F39A1DEC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8A5C-87EA-E54D-ACB9-831096C08C2C}" type="datetimeFigureOut">
              <a:rPr lang="de-DE" smtClean="0"/>
              <a:pPr/>
              <a:t>21.06.2016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4B7B-5F3E-2D47-8325-84F39A1DEC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B8A5C-87EA-E54D-ACB9-831096C08C2C}" type="datetimeFigureOut">
              <a:rPr lang="de-DE" smtClean="0"/>
              <a:pPr/>
              <a:t>21.06.2016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D4B7B-5F3E-2D47-8325-84F39A1DEC2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ulverband.net/" TargetMode="External"/><Relationship Id="rId2" Type="http://schemas.openxmlformats.org/officeDocument/2006/relationships/hyperlink" Target="mailto:sekretariat@schulverband.ne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z.be.ch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latin typeface="Century Gothic" pitchFamily="34" charset="0"/>
              </a:rPr>
              <a:t>Informationen der Schulleitung</a:t>
            </a:r>
            <a:endParaRPr lang="de-DE" dirty="0">
              <a:latin typeface="Century Gothic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Pädagogische Grundhaltung </a:t>
            </a:r>
            <a:b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</a:b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Erziehungsdirektion ERZ/Schulverband </a:t>
            </a:r>
          </a:p>
          <a:p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Schulverband Hilterfingen – wer/was?</a:t>
            </a:r>
          </a:p>
          <a:p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Aufbau der Volksschulzeit im 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Kt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. Bern</a:t>
            </a:r>
          </a:p>
          <a:p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Schulweg, Verantwortung und Sicherheit</a:t>
            </a:r>
          </a:p>
          <a:p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obligat. Untersuchung Arzt/Zahnarzt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latin typeface="Century Gothic" pitchFamily="34" charset="0"/>
              </a:rPr>
              <a:t>Schulkommission SK</a:t>
            </a:r>
            <a:endParaRPr lang="de-CH" dirty="0">
              <a:latin typeface="Century Gothic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>
                <a:latin typeface="Century Gothic" pitchFamily="34" charset="0"/>
              </a:rPr>
              <a:t>Vertretung aller Verbandsgemeinden</a:t>
            </a:r>
          </a:p>
          <a:p>
            <a:r>
              <a:rPr lang="de-CH" dirty="0" smtClean="0">
                <a:latin typeface="Century Gothic" pitchFamily="34" charset="0"/>
              </a:rPr>
              <a:t>7 Personen, von Parteien delegiert</a:t>
            </a:r>
          </a:p>
          <a:p>
            <a:r>
              <a:rPr lang="de-CH" dirty="0" smtClean="0">
                <a:latin typeface="Century Gothic" pitchFamily="34" charset="0"/>
              </a:rPr>
              <a:t>Strategische Vorgaben für die SL</a:t>
            </a:r>
          </a:p>
          <a:p>
            <a:pPr lvl="1"/>
            <a:r>
              <a:rPr lang="de-CH" dirty="0" smtClean="0">
                <a:latin typeface="Century Gothic" pitchFamily="34" charset="0"/>
              </a:rPr>
              <a:t>Finanzrahmen</a:t>
            </a:r>
          </a:p>
          <a:p>
            <a:pPr lvl="1"/>
            <a:r>
              <a:rPr lang="de-CH" dirty="0" smtClean="0">
                <a:latin typeface="Century Gothic" pitchFamily="34" charset="0"/>
              </a:rPr>
              <a:t>Klasseneröffnungen/-</a:t>
            </a:r>
            <a:r>
              <a:rPr lang="de-CH" dirty="0" err="1" smtClean="0">
                <a:latin typeface="Century Gothic" pitchFamily="34" charset="0"/>
              </a:rPr>
              <a:t>schliessungen</a:t>
            </a:r>
            <a:r>
              <a:rPr lang="de-CH" dirty="0" smtClean="0">
                <a:latin typeface="Century Gothic" pitchFamily="34" charset="0"/>
              </a:rPr>
              <a:t>/-</a:t>
            </a:r>
            <a:r>
              <a:rPr lang="de-CH" dirty="0" err="1" smtClean="0">
                <a:latin typeface="Century Gothic" pitchFamily="34" charset="0"/>
              </a:rPr>
              <a:t>einteilungen</a:t>
            </a:r>
            <a:endParaRPr lang="de-CH" dirty="0" smtClean="0">
              <a:latin typeface="Century Gothic" pitchFamily="34" charset="0"/>
            </a:endParaRPr>
          </a:p>
          <a:p>
            <a:pPr lvl="1"/>
            <a:r>
              <a:rPr lang="de-CH" dirty="0" smtClean="0">
                <a:latin typeface="Century Gothic" pitchFamily="34" charset="0"/>
              </a:rPr>
              <a:t>Jahresorganisation</a:t>
            </a:r>
          </a:p>
          <a:p>
            <a:pPr lvl="1"/>
            <a:r>
              <a:rPr lang="de-CH" dirty="0" smtClean="0">
                <a:latin typeface="Century Gothic" pitchFamily="34" charset="0"/>
              </a:rPr>
              <a:t>SVH-Anstellungen						usw.</a:t>
            </a:r>
          </a:p>
          <a:p>
            <a:pPr lvl="1"/>
            <a:endParaRPr lang="de-CH" dirty="0" smtClean="0">
              <a:latin typeface="Century Gothic" pitchFamily="34" charset="0"/>
            </a:endParaRPr>
          </a:p>
          <a:p>
            <a:pPr lvl="1">
              <a:buNone/>
            </a:pPr>
            <a:endParaRPr lang="de-CH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entury Gothic" pitchFamily="34" charset="0"/>
              </a:rPr>
              <a:t>Schulleitung SL</a:t>
            </a:r>
            <a:endParaRPr lang="de-DE" dirty="0">
              <a:latin typeface="Century Gothic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Century Gothic" pitchFamily="34" charset="0"/>
              </a:rPr>
              <a:t>PSH (Primarstufe </a:t>
            </a:r>
            <a:r>
              <a:rPr lang="de-DE" dirty="0" err="1" smtClean="0">
                <a:latin typeface="Century Gothic" pitchFamily="34" charset="0"/>
              </a:rPr>
              <a:t>Hilterfingen</a:t>
            </a:r>
            <a:r>
              <a:rPr lang="de-DE" dirty="0" smtClean="0">
                <a:latin typeface="Century Gothic" pitchFamily="34" charset="0"/>
              </a:rPr>
              <a:t>)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12 Klassen, SL Beatrice Herzig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Kindergärten: Chartreuse, OSH, </a:t>
            </a:r>
            <a:r>
              <a:rPr lang="de-DE" dirty="0" err="1" smtClean="0">
                <a:latin typeface="Century Gothic" pitchFamily="34" charset="0"/>
              </a:rPr>
              <a:t>Haberzelg</a:t>
            </a:r>
            <a:r>
              <a:rPr lang="de-DE" dirty="0" smtClean="0">
                <a:latin typeface="Century Gothic" pitchFamily="34" charset="0"/>
              </a:rPr>
              <a:t> 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Schulhäuser: Eichbühl, Dorf/Pavillon1.-4. Kl.</a:t>
            </a:r>
          </a:p>
          <a:p>
            <a:r>
              <a:rPr lang="de-DE" dirty="0" smtClean="0">
                <a:latin typeface="Century Gothic" pitchFamily="34" charset="0"/>
              </a:rPr>
              <a:t>PSO (Primarstufe </a:t>
            </a:r>
            <a:r>
              <a:rPr lang="de-DE" dirty="0" err="1" smtClean="0">
                <a:latin typeface="Century Gothic" pitchFamily="34" charset="0"/>
              </a:rPr>
              <a:t>Oberhofen</a:t>
            </a:r>
            <a:r>
              <a:rPr lang="de-DE" dirty="0" smtClean="0">
                <a:latin typeface="Century Gothic" pitchFamily="34" charset="0"/>
              </a:rPr>
              <a:t>)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6 Klassen, SL Matthias McHale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Kindergärten: Rider, Seeplatz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Schulhaus: Seeplatz 1. - 4. Klasse</a:t>
            </a:r>
          </a:p>
          <a:p>
            <a:pPr lvl="1"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Century Gothic" pitchFamily="34" charset="0"/>
              </a:rPr>
              <a:t>MSO (Mittelstufe </a:t>
            </a:r>
            <a:r>
              <a:rPr lang="de-DE" dirty="0" err="1" smtClean="0">
                <a:latin typeface="Century Gothic" pitchFamily="34" charset="0"/>
              </a:rPr>
              <a:t>Oberhofen</a:t>
            </a:r>
            <a:r>
              <a:rPr lang="de-DE" dirty="0" smtClean="0">
                <a:latin typeface="Century Gothic" pitchFamily="34" charset="0"/>
              </a:rPr>
              <a:t>)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6 Klassen, SL Matthias McHale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Schulanlage Friedbühl, alle 5./6. Klassen          im Schulverband</a:t>
            </a:r>
          </a:p>
          <a:p>
            <a:r>
              <a:rPr lang="de-DE" dirty="0" smtClean="0">
                <a:latin typeface="Century Gothic" pitchFamily="34" charset="0"/>
              </a:rPr>
              <a:t>OSH (Oberstufe </a:t>
            </a:r>
            <a:r>
              <a:rPr lang="de-DE" dirty="0" err="1" smtClean="0">
                <a:latin typeface="Century Gothic" pitchFamily="34" charset="0"/>
              </a:rPr>
              <a:t>Hünibach</a:t>
            </a:r>
            <a:r>
              <a:rPr lang="de-DE" dirty="0" smtClean="0">
                <a:latin typeface="Century Gothic" pitchFamily="34" charset="0"/>
              </a:rPr>
              <a:t>)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8 Klassen, SL Rolf Gehriger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Schulanlage OSH, alle 7. - 9. Klassen                 im Schulverband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entury Gothic" pitchFamily="34" charset="0"/>
              </a:rPr>
              <a:t>2 Schulsekretariate</a:t>
            </a:r>
            <a:endParaRPr lang="de-DE" dirty="0">
              <a:latin typeface="Century Gothic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Century Gothic" pitchFamily="34" charset="0"/>
              </a:rPr>
              <a:t>In der Schulanlage MSO Oberhofen</a:t>
            </a:r>
          </a:p>
          <a:p>
            <a:pPr lvl="1">
              <a:buNone/>
            </a:pPr>
            <a:r>
              <a:rPr lang="de-DE" sz="3200" dirty="0" smtClean="0">
                <a:latin typeface="Century Gothic" pitchFamily="34" charset="0"/>
              </a:rPr>
              <a:t>Karin Jaberg	</a:t>
            </a:r>
          </a:p>
          <a:p>
            <a:r>
              <a:rPr lang="de-DE" dirty="0" smtClean="0">
                <a:latin typeface="Century Gothic" pitchFamily="34" charset="0"/>
              </a:rPr>
              <a:t>In der Schulanlage OSH Hünibach</a:t>
            </a:r>
          </a:p>
          <a:p>
            <a:pPr lvl="1">
              <a:buNone/>
            </a:pPr>
            <a:r>
              <a:rPr lang="de-DE" sz="3200" dirty="0" smtClean="0">
                <a:latin typeface="Century Gothic" pitchFamily="34" charset="0"/>
              </a:rPr>
              <a:t>Katrin Niklaus</a:t>
            </a:r>
          </a:p>
          <a:p>
            <a:pPr lvl="1">
              <a:buNone/>
            </a:pPr>
            <a:r>
              <a:rPr lang="de-DE" dirty="0" smtClean="0">
                <a:latin typeface="Century Gothic" pitchFamily="34" charset="0"/>
                <a:hlinkClick r:id="rId2"/>
              </a:rPr>
              <a:t>sekretariat@schulverband.net</a:t>
            </a:r>
            <a:endParaRPr lang="de-DE" dirty="0" smtClean="0">
              <a:latin typeface="Century Gothic" pitchFamily="34" charset="0"/>
            </a:endParaRPr>
          </a:p>
          <a:p>
            <a:pPr lvl="1">
              <a:buNone/>
            </a:pPr>
            <a:endParaRPr lang="de-DE" dirty="0" smtClean="0">
              <a:latin typeface="Century Gothic" pitchFamily="34" charset="0"/>
            </a:endParaRPr>
          </a:p>
          <a:p>
            <a:pPr lvl="1">
              <a:buNone/>
            </a:pPr>
            <a:r>
              <a:rPr lang="de-DE" sz="3200" dirty="0" smtClean="0">
                <a:latin typeface="Century Gothic" pitchFamily="34" charset="0"/>
              </a:rPr>
              <a:t>Mehr zur Organisation </a:t>
            </a:r>
            <a:r>
              <a:rPr lang="de-DE" dirty="0" smtClean="0">
                <a:latin typeface="Century Gothic" pitchFamily="34" charset="0"/>
                <a:hlinkClick r:id="rId3"/>
              </a:rPr>
              <a:t>www.schulverband.net</a:t>
            </a:r>
            <a:endParaRPr lang="de-DE" dirty="0" smtClean="0">
              <a:latin typeface="Century Gothic" pitchFamily="34" charset="0"/>
            </a:endParaRPr>
          </a:p>
          <a:p>
            <a:pPr lvl="1">
              <a:buNone/>
            </a:pPr>
            <a:endParaRPr lang="de-DE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entury Gothic" pitchFamily="34" charset="0"/>
              </a:rPr>
              <a:t>Tagesschule H2O</a:t>
            </a:r>
            <a:endParaRPr lang="de-DE" dirty="0">
              <a:latin typeface="Century Gothic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>
                <a:latin typeface="Century Gothic" pitchFamily="34" charset="0"/>
              </a:rPr>
              <a:t>Leitung: Barbara Baer</a:t>
            </a:r>
          </a:p>
          <a:p>
            <a:r>
              <a:rPr lang="de-DE" dirty="0" smtClean="0">
                <a:latin typeface="Century Gothic" pitchFamily="34" charset="0"/>
              </a:rPr>
              <a:t>Hauptstandort </a:t>
            </a:r>
            <a:r>
              <a:rPr lang="de-DE" dirty="0" smtClean="0">
                <a:latin typeface="Century Gothic" pitchFamily="34" charset="0"/>
                <a:sym typeface="Wingdings" pitchFamily="2" charset="2"/>
              </a:rPr>
              <a:t></a:t>
            </a:r>
            <a:r>
              <a:rPr lang="de-DE" dirty="0" smtClean="0">
                <a:latin typeface="Century Gothic" pitchFamily="34" charset="0"/>
              </a:rPr>
              <a:t> Schulanlage Friedbühl</a:t>
            </a:r>
          </a:p>
          <a:p>
            <a:r>
              <a:rPr lang="de-DE" dirty="0" smtClean="0">
                <a:latin typeface="Century Gothic" pitchFamily="34" charset="0"/>
              </a:rPr>
              <a:t>zweiter Standort (bei genügend Kindern, sonst Taxilösung) </a:t>
            </a:r>
            <a:r>
              <a:rPr lang="de-DE" dirty="0" smtClean="0">
                <a:latin typeface="Century Gothic" pitchFamily="34" charset="0"/>
                <a:sym typeface="Wingdings" pitchFamily="2" charset="2"/>
              </a:rPr>
              <a:t></a:t>
            </a:r>
            <a:r>
              <a:rPr lang="de-DE" dirty="0" err="1" smtClean="0">
                <a:latin typeface="Century Gothic" pitchFamily="34" charset="0"/>
              </a:rPr>
              <a:t>K‘gem.haus</a:t>
            </a:r>
            <a:r>
              <a:rPr lang="de-DE" dirty="0" smtClean="0">
                <a:latin typeface="Century Gothic" pitchFamily="34" charset="0"/>
              </a:rPr>
              <a:t> Hünibach</a:t>
            </a:r>
          </a:p>
          <a:p>
            <a:r>
              <a:rPr lang="de-DE" dirty="0" smtClean="0">
                <a:latin typeface="Century Gothic" pitchFamily="34" charset="0"/>
              </a:rPr>
              <a:t>Montag bis Freitag 11:30 – 18:20 Uhr</a:t>
            </a:r>
          </a:p>
          <a:p>
            <a:r>
              <a:rPr lang="de-DE" dirty="0" smtClean="0">
                <a:latin typeface="Century Gothic" pitchFamily="34" charset="0"/>
              </a:rPr>
              <a:t>Zusatzangebote für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unterrichtsfreie Halbtage (siehe Homepage)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Dienstag in der Ruhewoche November (id.)</a:t>
            </a:r>
            <a:endParaRPr lang="de-DE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latin typeface="Century Gothic" pitchFamily="34" charset="0"/>
              </a:rPr>
              <a:t>Elternräte im Schulverband</a:t>
            </a:r>
            <a:endParaRPr lang="de-CH" dirty="0">
              <a:latin typeface="Century Gothic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CH" dirty="0" smtClean="0">
                <a:latin typeface="Century Gothic" pitchFamily="34" charset="0"/>
              </a:rPr>
              <a:t>Je 1 Elternrat für PSH, PSO, MSO und OSH</a:t>
            </a:r>
          </a:p>
          <a:p>
            <a:r>
              <a:rPr lang="de-CH" dirty="0" smtClean="0">
                <a:latin typeface="Century Gothic" pitchFamily="34" charset="0"/>
              </a:rPr>
              <a:t>Pro Klasse 2 </a:t>
            </a:r>
            <a:r>
              <a:rPr lang="de-CH" dirty="0" err="1" smtClean="0">
                <a:latin typeface="Century Gothic" pitchFamily="34" charset="0"/>
              </a:rPr>
              <a:t>VertreterInnen</a:t>
            </a:r>
            <a:endParaRPr lang="de-CH" dirty="0" smtClean="0">
              <a:latin typeface="Century Gothic" pitchFamily="34" charset="0"/>
            </a:endParaRPr>
          </a:p>
          <a:p>
            <a:r>
              <a:rPr lang="de-CH" dirty="0" smtClean="0">
                <a:latin typeface="Century Gothic" pitchFamily="34" charset="0"/>
              </a:rPr>
              <a:t>Anfangs Schuljahr neue Umfrage (wer?)</a:t>
            </a:r>
          </a:p>
          <a:p>
            <a:r>
              <a:rPr lang="de-CH" dirty="0" smtClean="0">
                <a:latin typeface="Century Gothic" pitchFamily="34" charset="0"/>
              </a:rPr>
              <a:t>In der Regel 2 Sitzungen + Arbeitsgruppen gemäss Interesse</a:t>
            </a:r>
          </a:p>
          <a:p>
            <a:r>
              <a:rPr lang="de-CH" dirty="0" smtClean="0">
                <a:latin typeface="Century Gothic" pitchFamily="34" charset="0"/>
              </a:rPr>
              <a:t>Planung von diversen schulunterstützen-den Projekten</a:t>
            </a:r>
          </a:p>
          <a:p>
            <a:r>
              <a:rPr lang="de-CH" dirty="0" smtClean="0">
                <a:latin typeface="Century Gothic" pitchFamily="34" charset="0"/>
              </a:rPr>
              <a:t>ER-Reglement auf der Homepage</a:t>
            </a:r>
            <a:endParaRPr lang="de-CH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latin typeface="Century Gothic" pitchFamily="34" charset="0"/>
              </a:rPr>
              <a:t>Oblig. Volksschulzeit im Kt. Bern</a:t>
            </a:r>
            <a:endParaRPr lang="de-DE" dirty="0">
              <a:latin typeface="Century Gothic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Dauer = 11 Jahre </a:t>
            </a:r>
            <a:b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</a:b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KG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5/6, 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dann 1.-9. Klasse (+2/-2 Jahre)</a:t>
            </a:r>
          </a:p>
          <a:p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Aufteilung:</a:t>
            </a:r>
          </a:p>
          <a:p>
            <a:pPr>
              <a:buNone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	KG – 6. Klasse = Primarstufe</a:t>
            </a:r>
            <a:b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</a:b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7.- 9. Klasse = Sekundarstufe 1</a:t>
            </a:r>
          </a:p>
          <a:p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Sekstufe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1 = Real-, Sek-,  Spezial-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sekundarklassen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Nachobligat. Zeit = Sekundarstufe 2</a:t>
            </a:r>
          </a:p>
          <a:p>
            <a:pPr>
              <a:buNone/>
            </a:pP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Schulweg</a:t>
            </a:r>
            <a:endParaRPr lang="de-DE" dirty="0">
              <a:latin typeface="Century Gothic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latin typeface="Century Gothic" pitchFamily="34" charset="0"/>
              </a:rPr>
              <a:t>Verantwortungsbereich der Eltern</a:t>
            </a:r>
          </a:p>
          <a:p>
            <a:r>
              <a:rPr lang="de-DE" dirty="0" smtClean="0">
                <a:latin typeface="Century Gothic" pitchFamily="34" charset="0"/>
              </a:rPr>
              <a:t>zunehmende Selbstständigkeit</a:t>
            </a:r>
          </a:p>
          <a:p>
            <a:r>
              <a:rPr lang="de-DE" dirty="0" smtClean="0">
                <a:latin typeface="Century Gothic" pitchFamily="34" charset="0"/>
              </a:rPr>
              <a:t>wichtige Erlebnisstrecke</a:t>
            </a:r>
          </a:p>
          <a:p>
            <a:r>
              <a:rPr lang="de-DE" dirty="0" smtClean="0">
                <a:latin typeface="Century Gothic" pitchFamily="34" charset="0"/>
              </a:rPr>
              <a:t>zu </a:t>
            </a:r>
            <a:r>
              <a:rPr lang="de-DE" dirty="0" err="1" smtClean="0">
                <a:latin typeface="Century Gothic" pitchFamily="34" charset="0"/>
              </a:rPr>
              <a:t>Fuss</a:t>
            </a:r>
            <a:r>
              <a:rPr lang="de-DE" dirty="0" smtClean="0">
                <a:latin typeface="Century Gothic" pitchFamily="34" charset="0"/>
              </a:rPr>
              <a:t> oder mit einem «Fahrzeug ähnlichen» Gefährt</a:t>
            </a:r>
          </a:p>
          <a:p>
            <a:r>
              <a:rPr lang="de-DE" dirty="0" smtClean="0">
                <a:latin typeface="Century Gothic" pitchFamily="34" charset="0"/>
              </a:rPr>
              <a:t>Verkehrsunterricht durch </a:t>
            </a:r>
            <a:r>
              <a:rPr lang="de-DE" dirty="0" err="1" smtClean="0">
                <a:latin typeface="Century Gothic" pitchFamily="34" charset="0"/>
              </a:rPr>
              <a:t>KaPo</a:t>
            </a:r>
            <a:endParaRPr lang="de-DE" dirty="0" smtClean="0">
              <a:latin typeface="Century Gothic" pitchFamily="34" charset="0"/>
            </a:endParaRPr>
          </a:p>
          <a:p>
            <a:r>
              <a:rPr lang="de-DE" dirty="0" smtClean="0">
                <a:latin typeface="Century Gothic" pitchFamily="34" charset="0"/>
              </a:rPr>
              <a:t>«Leitsystem» gelbe </a:t>
            </a:r>
            <a:r>
              <a:rPr lang="de-DE" dirty="0" err="1" smtClean="0">
                <a:latin typeface="Century Gothic" pitchFamily="34" charset="0"/>
              </a:rPr>
              <a:t>Füsschen</a:t>
            </a:r>
            <a:r>
              <a:rPr lang="de-DE" dirty="0" smtClean="0">
                <a:latin typeface="Century Gothic" pitchFamily="34" charset="0"/>
              </a:rPr>
              <a:t> von </a:t>
            </a:r>
            <a:r>
              <a:rPr lang="de-DE" dirty="0" err="1" smtClean="0">
                <a:latin typeface="Century Gothic" pitchFamily="34" charset="0"/>
              </a:rPr>
              <a:t>Hünibach</a:t>
            </a:r>
            <a:r>
              <a:rPr lang="de-DE" dirty="0" smtClean="0">
                <a:latin typeface="Century Gothic" pitchFamily="34" charset="0"/>
              </a:rPr>
              <a:t> bis Friedbühl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Gesundheitsvorsorge</a:t>
            </a:r>
            <a:endParaRPr lang="de-DE" dirty="0">
              <a:latin typeface="Century Gothic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>
                <a:latin typeface="Century Gothic" pitchFamily="34" charset="0"/>
              </a:rPr>
              <a:t>Schulzahnärztliche Untersuchung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obligatorisch: jährlich ab KG</a:t>
            </a:r>
            <a:r>
              <a:rPr lang="de-DE" sz="2400" dirty="0" smtClean="0">
                <a:latin typeface="Century Gothic" pitchFamily="34" charset="0"/>
              </a:rPr>
              <a:t> </a:t>
            </a:r>
            <a:r>
              <a:rPr lang="de-DE" dirty="0" smtClean="0">
                <a:latin typeface="Century Gothic" pitchFamily="34" charset="0"/>
              </a:rPr>
              <a:t>bis 9. Klasse 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Formulare: Abgabe durch Schule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Anmeldung: durch Eltern bei Wahl-Zahnarzt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 Kostenübernahme der Untersuchung durch Schulverband</a:t>
            </a:r>
          </a:p>
          <a:p>
            <a:r>
              <a:rPr lang="de-DE" dirty="0" smtClean="0">
                <a:latin typeface="Century Gothic" pitchFamily="34" charset="0"/>
              </a:rPr>
              <a:t>Schulzahnpflege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alle 2 Monate Zähne putzen mit Fluorpaste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1mal jährlich Unterricht durch </a:t>
            </a:r>
            <a:r>
              <a:rPr lang="de-DE" dirty="0" err="1" smtClean="0">
                <a:latin typeface="Century Gothic" pitchFamily="34" charset="0"/>
              </a:rPr>
              <a:t>SZP-Instruktorin</a:t>
            </a:r>
            <a:endParaRPr lang="de-DE" dirty="0" smtClean="0">
              <a:latin typeface="Century Gothic" pitchFamily="34" charset="0"/>
            </a:endParaRPr>
          </a:p>
          <a:p>
            <a:pPr lvl="1">
              <a:buNone/>
            </a:pPr>
            <a:endParaRPr lang="de-DE" dirty="0" smtClean="0"/>
          </a:p>
          <a:p>
            <a:pPr lvl="1">
              <a:buNone/>
            </a:pPr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flipV="1">
            <a:off x="457200" y="277386"/>
            <a:ext cx="8229600" cy="437977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07350"/>
            <a:ext cx="8229600" cy="5118814"/>
          </a:xfrm>
        </p:spPr>
        <p:txBody>
          <a:bodyPr>
            <a:normAutofit lnSpcReduction="10000"/>
          </a:bodyPr>
          <a:lstStyle/>
          <a:p>
            <a:r>
              <a:rPr lang="de-DE" sz="3500" dirty="0" smtClean="0">
                <a:latin typeface="Century Gothic" pitchFamily="34" charset="0"/>
              </a:rPr>
              <a:t>Schulärztliche Untersuchung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Obligatorisch dreimal: KG</a:t>
            </a:r>
            <a:r>
              <a:rPr lang="de-DE" sz="2400" dirty="0" smtClean="0">
                <a:latin typeface="Century Gothic" pitchFamily="34" charset="0"/>
              </a:rPr>
              <a:t>6 </a:t>
            </a:r>
            <a:r>
              <a:rPr lang="de-DE" dirty="0" smtClean="0">
                <a:latin typeface="Century Gothic" pitchFamily="34" charset="0"/>
              </a:rPr>
              <a:t>+ 4. + 8. Klasse 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Formulare: Abgabe durch Schule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Anmeldung durch Eltern bei Wahl-Arzt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Kostenübernahme Untersuchung durch SV</a:t>
            </a:r>
          </a:p>
          <a:p>
            <a:r>
              <a:rPr lang="de-DE" sz="3500" dirty="0" smtClean="0">
                <a:latin typeface="Century Gothic" pitchFamily="34" charset="0"/>
              </a:rPr>
              <a:t>Läuseuntersuchung</a:t>
            </a:r>
            <a:r>
              <a:rPr lang="de-DE" dirty="0" smtClean="0">
                <a:latin typeface="Century Gothic" pitchFamily="34" charset="0"/>
              </a:rPr>
              <a:t> 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freiwilliger ‚Service‘ im Schulverband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jeweils kurz nach Sommer-, Herbst- und Frühlingsferien</a:t>
            </a:r>
          </a:p>
          <a:p>
            <a:pPr lvl="1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latin typeface="Century Gothic" pitchFamily="34" charset="0"/>
              </a:rPr>
              <a:t>Grundauftrag der Erziehungsdirektion ERZ </a:t>
            </a:r>
            <a:endParaRPr lang="de-DE" dirty="0">
              <a:latin typeface="Century Gothic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Century Gothic" pitchFamily="34" charset="0"/>
              </a:rPr>
              <a:t>umfassende </a:t>
            </a:r>
            <a:r>
              <a:rPr lang="de-DE" b="1" dirty="0" smtClean="0">
                <a:latin typeface="Century Gothic" pitchFamily="34" charset="0"/>
              </a:rPr>
              <a:t>Förderung</a:t>
            </a:r>
            <a:r>
              <a:rPr lang="de-DE" dirty="0" smtClean="0">
                <a:latin typeface="Century Gothic" pitchFamily="34" charset="0"/>
              </a:rPr>
              <a:t> der Sach-, Sozial- und Selbstkompetenz von KG bis 9. Klasse </a:t>
            </a:r>
            <a:r>
              <a:rPr lang="de-DE" dirty="0" err="1" smtClean="0">
                <a:latin typeface="Century Gothic" pitchFamily="34" charset="0"/>
              </a:rPr>
              <a:t>gemäss</a:t>
            </a:r>
            <a:r>
              <a:rPr lang="de-DE" dirty="0" smtClean="0">
                <a:latin typeface="Century Gothic" pitchFamily="34" charset="0"/>
              </a:rPr>
              <a:t> kantonalem Lehrplan 95 (ab 2018: LP21)</a:t>
            </a:r>
          </a:p>
          <a:p>
            <a:r>
              <a:rPr lang="de-DE" dirty="0" smtClean="0">
                <a:latin typeface="Century Gothic" pitchFamily="34" charset="0"/>
              </a:rPr>
              <a:t>enge Zusammenarbeit im </a:t>
            </a:r>
            <a:r>
              <a:rPr lang="de-DE" smtClean="0">
                <a:latin typeface="Century Gothic" pitchFamily="34" charset="0"/>
              </a:rPr>
              <a:t>Dreieck                 Eltern-Kind-Lehrperson</a:t>
            </a:r>
            <a:endParaRPr lang="de-DE" dirty="0" smtClean="0">
              <a:latin typeface="Century Gothic" pitchFamily="34" charset="0"/>
            </a:endParaRPr>
          </a:p>
          <a:p>
            <a:r>
              <a:rPr lang="de-DE" b="1" dirty="0" smtClean="0">
                <a:latin typeface="Century Gothic" pitchFamily="34" charset="0"/>
              </a:rPr>
              <a:t>Integration</a:t>
            </a:r>
            <a:r>
              <a:rPr lang="de-DE" dirty="0" smtClean="0">
                <a:latin typeface="Century Gothic" pitchFamily="34" charset="0"/>
              </a:rPr>
              <a:t> aller bildungsfähigen Kinder (Art. 17 BMV)</a:t>
            </a:r>
          </a:p>
          <a:p>
            <a:pPr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entury Gothic" pitchFamily="34" charset="0"/>
              </a:rPr>
              <a:t>Kommunikation</a:t>
            </a:r>
            <a:endParaRPr lang="de-DE" dirty="0">
              <a:latin typeface="Century Gothic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>
                <a:latin typeface="Century Gothic" pitchFamily="34" charset="0"/>
              </a:rPr>
              <a:t>Anliegen der Eltern: direkt an Klassen- oder Fachlehrperson (ggf. Einbezug SL) </a:t>
            </a:r>
          </a:p>
          <a:p>
            <a:r>
              <a:rPr lang="de-DE" dirty="0" smtClean="0">
                <a:latin typeface="Century Gothic" pitchFamily="34" charset="0"/>
              </a:rPr>
              <a:t>Absenzen: Meldung </a:t>
            </a:r>
            <a:r>
              <a:rPr lang="de-DE" dirty="0" err="1" smtClean="0">
                <a:latin typeface="Century Gothic" pitchFamily="34" charset="0"/>
              </a:rPr>
              <a:t>gemäss</a:t>
            </a:r>
            <a:r>
              <a:rPr lang="de-DE" dirty="0" smtClean="0">
                <a:latin typeface="Century Gothic" pitchFamily="34" charset="0"/>
              </a:rPr>
              <a:t> Angaben der Klassenlehrperson</a:t>
            </a:r>
          </a:p>
          <a:p>
            <a:r>
              <a:rPr lang="de-DE" dirty="0" smtClean="0">
                <a:latin typeface="Century Gothic" pitchFamily="34" charset="0"/>
              </a:rPr>
              <a:t>Dispensationsgesuche: via Klassenlehr-</a:t>
            </a:r>
            <a:r>
              <a:rPr lang="de-DE" dirty="0" err="1" smtClean="0">
                <a:latin typeface="Century Gothic" pitchFamily="34" charset="0"/>
              </a:rPr>
              <a:t>person</a:t>
            </a:r>
            <a:r>
              <a:rPr lang="de-DE" dirty="0" smtClean="0">
                <a:latin typeface="Century Gothic" pitchFamily="34" charset="0"/>
              </a:rPr>
              <a:t> an zuständige Stelle (Formular www.schulverband.net/downloads)</a:t>
            </a:r>
          </a:p>
          <a:p>
            <a:r>
              <a:rPr lang="de-DE" dirty="0" smtClean="0">
                <a:latin typeface="Century Gothic" pitchFamily="34" charset="0"/>
              </a:rPr>
              <a:t>Regelung 5 freie Halbtage/Schuljahr: rechtzeitig anmelden!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latin typeface="Century Gothic" pitchFamily="34" charset="0"/>
              </a:rPr>
              <a:t>Ausblick…</a:t>
            </a:r>
            <a:endParaRPr lang="de-CH" dirty="0">
              <a:latin typeface="Century Gothic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sz="3600" dirty="0" smtClean="0">
                <a:latin typeface="Century Gothic" pitchFamily="34" charset="0"/>
              </a:rPr>
              <a:t>Schuljahresstart 15. August 2016</a:t>
            </a:r>
          </a:p>
          <a:p>
            <a:r>
              <a:rPr lang="de-CH" sz="3600" dirty="0" smtClean="0">
                <a:latin typeface="Century Gothic" pitchFamily="34" charset="0"/>
              </a:rPr>
              <a:t>Einzelne Elternabende mit KLP</a:t>
            </a:r>
          </a:p>
          <a:p>
            <a:r>
              <a:rPr lang="de-CH" sz="3600" dirty="0" smtClean="0">
                <a:latin typeface="Century Gothic" pitchFamily="34" charset="0"/>
              </a:rPr>
              <a:t>Altersgemischte Gemeinschafts-</a:t>
            </a:r>
            <a:r>
              <a:rPr lang="de-CH" sz="3600" dirty="0" err="1" smtClean="0">
                <a:latin typeface="Century Gothic" pitchFamily="34" charset="0"/>
              </a:rPr>
              <a:t>anlässe</a:t>
            </a:r>
            <a:r>
              <a:rPr lang="de-CH" sz="3600" dirty="0" smtClean="0">
                <a:latin typeface="Century Gothic" pitchFamily="34" charset="0"/>
              </a:rPr>
              <a:t> (Schulkultur)</a:t>
            </a:r>
          </a:p>
          <a:p>
            <a:r>
              <a:rPr lang="de-CH" sz="3600" dirty="0" smtClean="0">
                <a:latin typeface="Century Gothic" pitchFamily="34" charset="0"/>
              </a:rPr>
              <a:t>kleine Ausflüge...</a:t>
            </a:r>
          </a:p>
          <a:p>
            <a:r>
              <a:rPr lang="de-CH" sz="3600" dirty="0" smtClean="0">
                <a:latin typeface="Century Gothic" pitchFamily="34" charset="0"/>
              </a:rPr>
              <a:t>Wellentag für pro Stufe / </a:t>
            </a:r>
            <a:r>
              <a:rPr lang="de-CH" sz="3600" dirty="0" err="1" smtClean="0">
                <a:latin typeface="Century Gothic" pitchFamily="34" charset="0"/>
              </a:rPr>
              <a:t>Schnup-perbesuch</a:t>
            </a:r>
            <a:r>
              <a:rPr lang="de-CH" sz="3600" dirty="0" smtClean="0">
                <a:latin typeface="Century Gothic" pitchFamily="34" charset="0"/>
              </a:rPr>
              <a:t> für Neuzugezogene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de-CH" sz="5400" dirty="0" smtClean="0"/>
          </a:p>
          <a:p>
            <a:pPr algn="ctr">
              <a:buNone/>
            </a:pPr>
            <a:r>
              <a:rPr lang="de-CH" sz="5400" dirty="0" smtClean="0">
                <a:latin typeface="Century Gothic" pitchFamily="34" charset="0"/>
              </a:rPr>
              <a:t>Danke für Ihre Aufmerksamkeit!</a:t>
            </a:r>
          </a:p>
          <a:p>
            <a:pPr algn="ctr">
              <a:buNone/>
            </a:pPr>
            <a:r>
              <a:rPr lang="de-CH" sz="5400" smtClean="0">
                <a:latin typeface="Century Gothic" pitchFamily="34" charset="0"/>
              </a:rPr>
              <a:t>Ihre Fragen?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entury Gothic" pitchFamily="34" charset="0"/>
              </a:rPr>
              <a:t>Auftrag Integration</a:t>
            </a:r>
            <a:endParaRPr lang="de-DE" dirty="0">
              <a:latin typeface="Century Gothic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>
                <a:latin typeface="Century Gothic" pitchFamily="34" charset="0"/>
              </a:rPr>
              <a:t>Konzept der ERZ «Integration und besondere </a:t>
            </a:r>
            <a:r>
              <a:rPr lang="de-DE" dirty="0" err="1" smtClean="0">
                <a:latin typeface="Century Gothic" pitchFamily="34" charset="0"/>
              </a:rPr>
              <a:t>Massnahmen</a:t>
            </a:r>
            <a:r>
              <a:rPr lang="de-DE" dirty="0" smtClean="0">
                <a:latin typeface="Century Gothic" pitchFamily="34" charset="0"/>
              </a:rPr>
              <a:t> IBEM» </a:t>
            </a:r>
            <a:r>
              <a:rPr lang="de-DE" dirty="0" err="1" smtClean="0">
                <a:latin typeface="Century Gothic" pitchFamily="34" charset="0"/>
              </a:rPr>
              <a:t>gemäss</a:t>
            </a:r>
            <a:r>
              <a:rPr lang="de-DE" dirty="0" smtClean="0">
                <a:latin typeface="Century Gothic" pitchFamily="34" charset="0"/>
              </a:rPr>
              <a:t> Verordnung BMV 2007 </a:t>
            </a:r>
          </a:p>
          <a:p>
            <a:r>
              <a:rPr lang="de-DE" dirty="0" smtClean="0">
                <a:latin typeface="Century Gothic" pitchFamily="34" charset="0"/>
              </a:rPr>
              <a:t>Zusätzliche Lektionen zum Grundpensum </a:t>
            </a:r>
            <a:r>
              <a:rPr lang="de-DE" dirty="0" smtClean="0">
                <a:latin typeface="Century Gothic" pitchFamily="34" charset="0"/>
                <a:sym typeface="Wingdings" pitchFamily="2" charset="2"/>
              </a:rPr>
              <a:t></a:t>
            </a:r>
            <a:r>
              <a:rPr lang="de-DE" dirty="0" smtClean="0">
                <a:latin typeface="Century Gothic" pitchFamily="34" charset="0"/>
              </a:rPr>
              <a:t> Spezialunterricht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Integrative Förderung IF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Logopädie LOG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Psychomotorik PM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Deutsch als Zweitsprache </a:t>
            </a:r>
            <a:r>
              <a:rPr lang="de-DE" dirty="0" err="1" smtClean="0">
                <a:latin typeface="Century Gothic" pitchFamily="34" charset="0"/>
              </a:rPr>
              <a:t>DaZ</a:t>
            </a:r>
            <a:r>
              <a:rPr lang="de-DE" dirty="0" smtClean="0">
                <a:latin typeface="Century Gothic" pitchFamily="34" charset="0"/>
              </a:rPr>
              <a:t> </a:t>
            </a:r>
          </a:p>
          <a:p>
            <a:endParaRPr lang="de-DE" dirty="0" smtClean="0"/>
          </a:p>
          <a:p>
            <a:pPr lvl="1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entury Gothic" pitchFamily="34" charset="0"/>
              </a:rPr>
              <a:t>Spezialunterricht</a:t>
            </a:r>
            <a:endParaRPr lang="de-DE" dirty="0">
              <a:latin typeface="Century Gothic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Century Gothic" pitchFamily="34" charset="0"/>
              </a:rPr>
              <a:t>schafft günstige Lernvoraussetzungen für alle (Kinder mit Lernschwierigkeiten, mit Normalbegabung, mit </a:t>
            </a:r>
            <a:r>
              <a:rPr lang="de-DE" dirty="0" err="1" smtClean="0">
                <a:latin typeface="Century Gothic" pitchFamily="34" charset="0"/>
              </a:rPr>
              <a:t>Hochbega-bung</a:t>
            </a:r>
            <a:r>
              <a:rPr lang="de-DE" dirty="0" smtClean="0">
                <a:latin typeface="Century Gothic" pitchFamily="34" charset="0"/>
              </a:rPr>
              <a:t>, mit...)</a:t>
            </a:r>
          </a:p>
          <a:p>
            <a:r>
              <a:rPr lang="de-DE" dirty="0" smtClean="0">
                <a:latin typeface="Century Gothic" pitchFamily="34" charset="0"/>
              </a:rPr>
              <a:t>findet in der Regel während den Unterrichtszeiten statt</a:t>
            </a:r>
          </a:p>
          <a:p>
            <a:r>
              <a:rPr lang="de-DE" dirty="0" smtClean="0">
                <a:latin typeface="Century Gothic" pitchFamily="34" charset="0"/>
              </a:rPr>
              <a:t>wird von heilpädagogisch </a:t>
            </a:r>
            <a:r>
              <a:rPr lang="de-DE" dirty="0" err="1" smtClean="0">
                <a:latin typeface="Century Gothic" pitchFamily="34" charset="0"/>
              </a:rPr>
              <a:t>ausgebilde-ten</a:t>
            </a:r>
            <a:r>
              <a:rPr lang="de-DE" dirty="0" smtClean="0">
                <a:latin typeface="Century Gothic" pitchFamily="34" charset="0"/>
              </a:rPr>
              <a:t> Fachleuten durchgeführt</a:t>
            </a:r>
            <a:endParaRPr lang="de-DE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>
                <a:latin typeface="Century Gothic" pitchFamily="34" charset="0"/>
              </a:rPr>
              <a:t>ist für die Eltern unentgeltlich</a:t>
            </a:r>
          </a:p>
          <a:p>
            <a:r>
              <a:rPr lang="de-DE" dirty="0" smtClean="0">
                <a:latin typeface="Century Gothic" pitchFamily="34" charset="0"/>
              </a:rPr>
              <a:t>wird ab KG bis Oberstufe geführt</a:t>
            </a:r>
          </a:p>
          <a:p>
            <a:r>
              <a:rPr lang="de-DE" dirty="0" smtClean="0">
                <a:latin typeface="Century Gothic" pitchFamily="34" charset="0"/>
              </a:rPr>
              <a:t>braucht bei intensiverem Einsatz die Zusammenarbeit zwischen Lehrpersonen und Eltern (evtl. Einbezug SL)</a:t>
            </a:r>
          </a:p>
          <a:p>
            <a:r>
              <a:rPr lang="de-DE" dirty="0" smtClean="0">
                <a:latin typeface="Century Gothic" pitchFamily="34" charset="0"/>
              </a:rPr>
              <a:t>bei Bedarf weitere Fachstellen wie</a:t>
            </a:r>
          </a:p>
          <a:p>
            <a:pPr>
              <a:buNone/>
            </a:pPr>
            <a:r>
              <a:rPr lang="de-DE" dirty="0" smtClean="0">
                <a:latin typeface="Century Gothic" pitchFamily="34" charset="0"/>
              </a:rPr>
              <a:t>	Schulsozialarbeit, Erziehungsberatung u.a.)</a:t>
            </a:r>
          </a:p>
          <a:p>
            <a:pPr>
              <a:buNone/>
            </a:pPr>
            <a:r>
              <a:rPr lang="de-DE" dirty="0" smtClean="0">
                <a:latin typeface="Century Gothic" pitchFamily="34" charset="0"/>
              </a:rPr>
              <a:t>Mehr zu ERZ-Vorgaben: </a:t>
            </a:r>
            <a:r>
              <a:rPr lang="de-DE" dirty="0" smtClean="0">
                <a:latin typeface="Century Gothic" pitchFamily="34" charset="0"/>
                <a:hlinkClick r:id="rId2"/>
              </a:rPr>
              <a:t>www.erz.be.ch</a:t>
            </a:r>
            <a:r>
              <a:rPr lang="de-DE" dirty="0" smtClean="0">
                <a:latin typeface="Century Gothic" pitchFamily="34" charset="0"/>
              </a:rPr>
              <a:t> </a:t>
            </a:r>
            <a:endParaRPr lang="de-DE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>
                <a:latin typeface="Century Gothic" pitchFamily="34" charset="0"/>
              </a:rPr>
              <a:t>Pädagog</a:t>
            </a:r>
            <a:r>
              <a:rPr lang="de-DE" dirty="0" smtClean="0">
                <a:latin typeface="Century Gothic" pitchFamily="34" charset="0"/>
              </a:rPr>
              <a:t>. Grundhaltung im SV</a:t>
            </a:r>
            <a:endParaRPr lang="de-DE" dirty="0">
              <a:latin typeface="Century Gothic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 smtClean="0">
                <a:latin typeface="Century Gothic" pitchFamily="34" charset="0"/>
              </a:rPr>
              <a:t>Chancen‘gleichheit</a:t>
            </a:r>
            <a:r>
              <a:rPr lang="de-DE" dirty="0" smtClean="0">
                <a:latin typeface="Century Gothic" pitchFamily="34" charset="0"/>
              </a:rPr>
              <a:t>‘ = </a:t>
            </a:r>
            <a:r>
              <a:rPr lang="de-DE" dirty="0" err="1" smtClean="0">
                <a:latin typeface="Century Gothic" pitchFamily="34" charset="0"/>
              </a:rPr>
              <a:t>Chancen‘fairness</a:t>
            </a:r>
            <a:r>
              <a:rPr lang="de-DE" dirty="0" smtClean="0">
                <a:latin typeface="Century Gothic" pitchFamily="34" charset="0"/>
              </a:rPr>
              <a:t>‘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möglichst ausgeglichene </a:t>
            </a:r>
            <a:r>
              <a:rPr lang="de-DE" dirty="0" err="1" smtClean="0">
                <a:latin typeface="Century Gothic" pitchFamily="34" charset="0"/>
              </a:rPr>
              <a:t>Klassengrösse</a:t>
            </a:r>
            <a:r>
              <a:rPr lang="de-DE" dirty="0" smtClean="0">
                <a:latin typeface="Century Gothic" pitchFamily="34" charset="0"/>
              </a:rPr>
              <a:t>             pro Stufe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 gute Infrastruktur (Schulraum 2020)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 enge Zusammenarbeit im Lehrerteam</a:t>
            </a:r>
          </a:p>
          <a:p>
            <a:r>
              <a:rPr lang="de-DE" dirty="0" smtClean="0">
                <a:latin typeface="Century Gothic" pitchFamily="34" charset="0"/>
              </a:rPr>
              <a:t>Integration am Schulstandort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keine Sonderklassen = mehr Förderlektionen     (Spezialunterricht) pro Klasse</a:t>
            </a:r>
          </a:p>
          <a:p>
            <a:r>
              <a:rPr lang="de-DE" dirty="0" smtClean="0">
                <a:latin typeface="Century Gothic" pitchFamily="34" charset="0"/>
              </a:rPr>
              <a:t>Hohes Bildungsniveau</a:t>
            </a:r>
          </a:p>
          <a:p>
            <a:pPr lvl="1"/>
            <a:r>
              <a:rPr lang="de-DE" dirty="0" smtClean="0">
                <a:latin typeface="Century Gothic" pitchFamily="34" charset="0"/>
              </a:rPr>
              <a:t>durchlässiges Zuweisungsmodell «Manuel»</a:t>
            </a:r>
          </a:p>
          <a:p>
            <a:pPr lvl="1">
              <a:buNone/>
            </a:pPr>
            <a:endParaRPr lang="de-DE" dirty="0" smtClean="0"/>
          </a:p>
          <a:p>
            <a:pPr lvl="1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latin typeface="Century Gothic" pitchFamily="34" charset="0"/>
              </a:rPr>
              <a:t>Schulverband Hilterfingen SVH</a:t>
            </a:r>
            <a:endParaRPr lang="de-DE" dirty="0">
              <a:latin typeface="Century Gothic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dirty="0" smtClean="0">
                <a:latin typeface="Century Gothic" pitchFamily="34" charset="0"/>
              </a:rPr>
              <a:t>	Per Organisationsreglement geregelte Zusammenarbeit der Gemeinden </a:t>
            </a:r>
            <a:r>
              <a:rPr lang="de-DE" b="1" dirty="0" smtClean="0">
                <a:latin typeface="Century Gothic" pitchFamily="34" charset="0"/>
              </a:rPr>
              <a:t>Hilterfingen</a:t>
            </a:r>
            <a:r>
              <a:rPr lang="de-DE" dirty="0" smtClean="0">
                <a:latin typeface="Century Gothic" pitchFamily="34" charset="0"/>
              </a:rPr>
              <a:t> und </a:t>
            </a:r>
            <a:r>
              <a:rPr lang="de-DE" b="1" dirty="0" smtClean="0">
                <a:latin typeface="Century Gothic" pitchFamily="34" charset="0"/>
              </a:rPr>
              <a:t>Oberhofen </a:t>
            </a:r>
            <a:r>
              <a:rPr lang="de-DE" dirty="0" smtClean="0">
                <a:latin typeface="Century Gothic" pitchFamily="34" charset="0"/>
              </a:rPr>
              <a:t>sowie </a:t>
            </a:r>
            <a:r>
              <a:rPr lang="de-DE" b="1" dirty="0" err="1" smtClean="0">
                <a:latin typeface="Century Gothic" pitchFamily="34" charset="0"/>
              </a:rPr>
              <a:t>Heiligenschwendi</a:t>
            </a:r>
            <a:r>
              <a:rPr lang="de-DE" dirty="0" smtClean="0">
                <a:latin typeface="Century Gothic" pitchFamily="34" charset="0"/>
              </a:rPr>
              <a:t> (Oberstufe) zwecks Führung der Volksschule als </a:t>
            </a:r>
            <a:r>
              <a:rPr lang="de-DE" b="1" dirty="0" smtClean="0">
                <a:latin typeface="Century Gothic" pitchFamily="34" charset="0"/>
              </a:rPr>
              <a:t>Verband</a:t>
            </a:r>
          </a:p>
          <a:p>
            <a:pPr>
              <a:buNone/>
            </a:pPr>
            <a:r>
              <a:rPr lang="de-DE" dirty="0" smtClean="0">
                <a:latin typeface="Century Gothic" pitchFamily="34" charset="0"/>
              </a:rPr>
              <a:t>	(+ Vereinbarung mit Thun: Riedquartier u. Obere Wart auf Gesuch, bestimmter Perimeter)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50" y="394283"/>
            <a:ext cx="8589612" cy="6107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8534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latin typeface="Century Gothic" pitchFamily="34" charset="0"/>
              </a:rPr>
              <a:t>Organisation SVH</a:t>
            </a:r>
            <a:endParaRPr lang="de-CH" dirty="0">
              <a:latin typeface="Century Gothic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CH" sz="3600" dirty="0" smtClean="0">
                <a:latin typeface="Century Gothic" pitchFamily="34" charset="0"/>
              </a:rPr>
              <a:t>Delegiertenversammlung = 3 x GR</a:t>
            </a:r>
          </a:p>
          <a:p>
            <a:pPr>
              <a:buNone/>
            </a:pPr>
            <a:r>
              <a:rPr lang="de-CH" sz="3600" dirty="0" smtClean="0">
                <a:latin typeface="Century Gothic" pitchFamily="34" charset="0"/>
              </a:rPr>
              <a:t>   (= oberstes Organ ‚Gesetzgebung‘)</a:t>
            </a:r>
          </a:p>
          <a:p>
            <a:r>
              <a:rPr lang="de-CH" sz="3600" dirty="0" smtClean="0">
                <a:latin typeface="Century Gothic" pitchFamily="34" charset="0"/>
              </a:rPr>
              <a:t>Schulkommission(</a:t>
            </a:r>
            <a:r>
              <a:rPr lang="de-CH" sz="3600" dirty="0" err="1" smtClean="0">
                <a:latin typeface="Century Gothic" pitchFamily="34" charset="0"/>
              </a:rPr>
              <a:t>strateg</a:t>
            </a:r>
            <a:r>
              <a:rPr lang="de-CH" sz="3600" dirty="0" smtClean="0">
                <a:latin typeface="Century Gothic" pitchFamily="34" charset="0"/>
              </a:rPr>
              <a:t>. Führung)</a:t>
            </a:r>
          </a:p>
          <a:p>
            <a:r>
              <a:rPr lang="de-CH" sz="3600" dirty="0" smtClean="0">
                <a:latin typeface="Century Gothic" pitchFamily="34" charset="0"/>
              </a:rPr>
              <a:t>Schulleitung (operative Führung)</a:t>
            </a:r>
          </a:p>
          <a:p>
            <a:r>
              <a:rPr lang="de-CH" sz="3600" dirty="0" smtClean="0">
                <a:latin typeface="Century Gothic" pitchFamily="34" charset="0"/>
              </a:rPr>
              <a:t>Schulsekretariat</a:t>
            </a:r>
          </a:p>
          <a:p>
            <a:r>
              <a:rPr lang="de-CH" sz="3600" dirty="0" smtClean="0">
                <a:latin typeface="Century Gothic" pitchFamily="34" charset="0"/>
              </a:rPr>
              <a:t>Tagesschule</a:t>
            </a:r>
          </a:p>
          <a:p>
            <a:r>
              <a:rPr lang="de-CH" sz="3600" dirty="0" smtClean="0">
                <a:latin typeface="Century Gothic" pitchFamily="34" charset="0"/>
              </a:rPr>
              <a:t>Elternräte</a:t>
            </a:r>
          </a:p>
          <a:p>
            <a:endParaRPr lang="de-CH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646</Words>
  <Application>Microsoft Office PowerPoint</Application>
  <PresentationFormat>Bildschirmpräsentation (4:3)</PresentationFormat>
  <Paragraphs>139</Paragraphs>
  <Slides>22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Office-Design</vt:lpstr>
      <vt:lpstr>Informationen der Schulleitung</vt:lpstr>
      <vt:lpstr>Grundauftrag der Erziehungsdirektion ERZ </vt:lpstr>
      <vt:lpstr>Auftrag Integration</vt:lpstr>
      <vt:lpstr>Spezialunterricht</vt:lpstr>
      <vt:lpstr>PowerPoint-Präsentation</vt:lpstr>
      <vt:lpstr>Pädagog. Grundhaltung im SV</vt:lpstr>
      <vt:lpstr>Schulverband Hilterfingen SVH</vt:lpstr>
      <vt:lpstr>PowerPoint-Präsentation</vt:lpstr>
      <vt:lpstr>Organisation SVH</vt:lpstr>
      <vt:lpstr>Schulkommission SK</vt:lpstr>
      <vt:lpstr>Schulleitung SL</vt:lpstr>
      <vt:lpstr>PowerPoint-Präsentation</vt:lpstr>
      <vt:lpstr>2 Schulsekretariate</vt:lpstr>
      <vt:lpstr>Tagesschule H2O</vt:lpstr>
      <vt:lpstr>Elternräte im Schulverband</vt:lpstr>
      <vt:lpstr>Oblig. Volksschulzeit im Kt. Bern</vt:lpstr>
      <vt:lpstr>Schulweg</vt:lpstr>
      <vt:lpstr>Gesundheitsvorsorge</vt:lpstr>
      <vt:lpstr>PowerPoint-Präsentation</vt:lpstr>
      <vt:lpstr>Kommunikation</vt:lpstr>
      <vt:lpstr>Ausblick…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eMac</dc:creator>
  <cp:lastModifiedBy>Schulverband Hilterfingen</cp:lastModifiedBy>
  <cp:revision>57</cp:revision>
  <cp:lastPrinted>2016-06-21T13:34:10Z</cp:lastPrinted>
  <dcterms:created xsi:type="dcterms:W3CDTF">2014-08-10T21:05:08Z</dcterms:created>
  <dcterms:modified xsi:type="dcterms:W3CDTF">2016-06-21T13:35:57Z</dcterms:modified>
</cp:coreProperties>
</file>